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67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3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23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8288000" cy="10287000"/>
  <p:notesSz cx="6858000" cy="9144000"/>
  <p:embeddedFontLs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Objects="1">
      <p:cViewPr varScale="1">
        <p:scale>
          <a:sx n="70" d="100"/>
          <a:sy n="70" d="100"/>
        </p:scale>
        <p:origin x="774" y="6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7.png"/><Relationship Id="rId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2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61.png"/><Relationship Id="rId5" Type="http://schemas.openxmlformats.org/officeDocument/2006/relationships/image" Target="../media/image22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63.png"/><Relationship Id="rId4" Type="http://schemas.openxmlformats.org/officeDocument/2006/relationships/image" Target="../media/image21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9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67.png"/><Relationship Id="rId5" Type="http://schemas.openxmlformats.org/officeDocument/2006/relationships/image" Target="../media/image22.png"/><Relationship Id="rId10" Type="http://schemas.openxmlformats.org/officeDocument/2006/relationships/image" Target="../media/image66.png"/><Relationship Id="rId4" Type="http://schemas.openxmlformats.org/officeDocument/2006/relationships/image" Target="../media/image21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2.png"/><Relationship Id="rId5" Type="http://schemas.openxmlformats.org/officeDocument/2006/relationships/image" Target="../media/image22.png"/><Relationship Id="rId10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5.png"/><Relationship Id="rId5" Type="http://schemas.openxmlformats.org/officeDocument/2006/relationships/image" Target="../media/image22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5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9.png"/><Relationship Id="rId5" Type="http://schemas.openxmlformats.org/officeDocument/2006/relationships/image" Target="../media/image22.png"/><Relationship Id="rId10" Type="http://schemas.openxmlformats.org/officeDocument/2006/relationships/image" Target="../media/image78.png"/><Relationship Id="rId4" Type="http://schemas.openxmlformats.org/officeDocument/2006/relationships/image" Target="../media/image21.png"/><Relationship Id="rId9" Type="http://schemas.openxmlformats.org/officeDocument/2006/relationships/image" Target="../media/image77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81.png"/><Relationship Id="rId4" Type="http://schemas.openxmlformats.org/officeDocument/2006/relationships/image" Target="../media/image21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83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84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5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7.png"/><Relationship Id="rId5" Type="http://schemas.openxmlformats.org/officeDocument/2006/relationships/image" Target="../media/image22.png"/><Relationship Id="rId10" Type="http://schemas.openxmlformats.org/officeDocument/2006/relationships/image" Target="../media/image86.png"/><Relationship Id="rId4" Type="http://schemas.openxmlformats.org/officeDocument/2006/relationships/image" Target="../media/image21.png"/><Relationship Id="rId9" Type="http://schemas.openxmlformats.org/officeDocument/2006/relationships/image" Target="../media/image85.png"/><Relationship Id="rId1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4.png"/><Relationship Id="rId5" Type="http://schemas.openxmlformats.org/officeDocument/2006/relationships/image" Target="../media/image22.png"/><Relationship Id="rId10" Type="http://schemas.openxmlformats.org/officeDocument/2006/relationships/image" Target="../media/image89.png"/><Relationship Id="rId4" Type="http://schemas.openxmlformats.org/officeDocument/2006/relationships/image" Target="../media/image21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5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5" Type="http://schemas.openxmlformats.org/officeDocument/2006/relationships/image" Target="../media/image22.png"/><Relationship Id="rId10" Type="http://schemas.openxmlformats.org/officeDocument/2006/relationships/image" Target="../media/image91.png"/><Relationship Id="rId4" Type="http://schemas.openxmlformats.org/officeDocument/2006/relationships/image" Target="../media/image21.png"/><Relationship Id="rId9" Type="http://schemas.openxmlformats.org/officeDocument/2006/relationships/image" Target="../media/image90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93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4.png"/><Relationship Id="rId5" Type="http://schemas.openxmlformats.org/officeDocument/2006/relationships/image" Target="../media/image22.png"/><Relationship Id="rId10" Type="http://schemas.openxmlformats.org/officeDocument/2006/relationships/image" Target="../media/image95.png"/><Relationship Id="rId4" Type="http://schemas.openxmlformats.org/officeDocument/2006/relationships/image" Target="../media/image21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97.png"/><Relationship Id="rId4" Type="http://schemas.openxmlformats.org/officeDocument/2006/relationships/image" Target="../media/image2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98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4.png"/><Relationship Id="rId5" Type="http://schemas.openxmlformats.org/officeDocument/2006/relationships/image" Target="../media/image22.png"/><Relationship Id="rId10" Type="http://schemas.openxmlformats.org/officeDocument/2006/relationships/image" Target="../media/image100.png"/><Relationship Id="rId4" Type="http://schemas.openxmlformats.org/officeDocument/2006/relationships/image" Target="../media/image21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03.png"/><Relationship Id="rId5" Type="http://schemas.openxmlformats.org/officeDocument/2006/relationships/image" Target="../media/image22.png"/><Relationship Id="rId10" Type="http://schemas.openxmlformats.org/officeDocument/2006/relationships/image" Target="../media/image102.png"/><Relationship Id="rId4" Type="http://schemas.openxmlformats.org/officeDocument/2006/relationships/image" Target="../media/image21.png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108.png"/><Relationship Id="rId4" Type="http://schemas.openxmlformats.org/officeDocument/2006/relationships/image" Target="../media/image21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110.png"/><Relationship Id="rId4" Type="http://schemas.openxmlformats.org/officeDocument/2006/relationships/image" Target="../media/image21.png"/><Relationship Id="rId9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112.png"/><Relationship Id="rId4" Type="http://schemas.openxmlformats.org/officeDocument/2006/relationships/image" Target="../media/image21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4.png"/><Relationship Id="rId5" Type="http://schemas.openxmlformats.org/officeDocument/2006/relationships/image" Target="../media/image22.png"/><Relationship Id="rId10" Type="http://schemas.openxmlformats.org/officeDocument/2006/relationships/image" Target="../media/image114.png"/><Relationship Id="rId4" Type="http://schemas.openxmlformats.org/officeDocument/2006/relationships/image" Target="../media/image21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4.png"/><Relationship Id="rId5" Type="http://schemas.openxmlformats.org/officeDocument/2006/relationships/image" Target="../media/image22.png"/><Relationship Id="rId10" Type="http://schemas.openxmlformats.org/officeDocument/2006/relationships/image" Target="../media/image116.png"/><Relationship Id="rId4" Type="http://schemas.openxmlformats.org/officeDocument/2006/relationships/image" Target="../media/image21.png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119.png"/><Relationship Id="rId4" Type="http://schemas.openxmlformats.org/officeDocument/2006/relationships/image" Target="../media/image21.png"/><Relationship Id="rId9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120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4.png"/><Relationship Id="rId5" Type="http://schemas.openxmlformats.org/officeDocument/2006/relationships/image" Target="../media/image21.png"/><Relationship Id="rId10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126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31.png"/><Relationship Id="rId5" Type="http://schemas.openxmlformats.org/officeDocument/2006/relationships/image" Target="../media/image21.png"/><Relationship Id="rId10" Type="http://schemas.openxmlformats.org/officeDocument/2006/relationships/image" Target="../media/image130.png"/><Relationship Id="rId4" Type="http://schemas.openxmlformats.org/officeDocument/2006/relationships/image" Target="../media/image3.png"/><Relationship Id="rId9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4.png"/><Relationship Id="rId4" Type="http://schemas.openxmlformats.org/officeDocument/2006/relationships/image" Target="../media/image3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135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38.png"/><Relationship Id="rId5" Type="http://schemas.openxmlformats.org/officeDocument/2006/relationships/image" Target="../media/image21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40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38.png"/><Relationship Id="rId5" Type="http://schemas.openxmlformats.org/officeDocument/2006/relationships/image" Target="../media/image21.png"/><Relationship Id="rId10" Type="http://schemas.openxmlformats.org/officeDocument/2006/relationships/image" Target="../media/image142.png"/><Relationship Id="rId4" Type="http://schemas.openxmlformats.org/officeDocument/2006/relationships/image" Target="../media/image3.png"/><Relationship Id="rId9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143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47.png"/><Relationship Id="rId5" Type="http://schemas.openxmlformats.org/officeDocument/2006/relationships/image" Target="../media/image21.png"/><Relationship Id="rId10" Type="http://schemas.openxmlformats.org/officeDocument/2006/relationships/image" Target="../media/image146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54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2.png"/><Relationship Id="rId5" Type="http://schemas.openxmlformats.org/officeDocument/2006/relationships/image" Target="../media/image21.png"/><Relationship Id="rId10" Type="http://schemas.openxmlformats.org/officeDocument/2006/relationships/image" Target="../media/image151.png"/><Relationship Id="rId4" Type="http://schemas.openxmlformats.org/officeDocument/2006/relationships/image" Target="../media/image3.png"/><Relationship Id="rId9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155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4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1.png"/><Relationship Id="rId7" Type="http://schemas.openxmlformats.org/officeDocument/2006/relationships/image" Target="../media/image14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2.jpeg"/><Relationship Id="rId5" Type="http://schemas.openxmlformats.org/officeDocument/2006/relationships/image" Target="../media/image22.png"/><Relationship Id="rId10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799" y="1270000"/>
            <a:ext cx="6388101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 KH </a:t>
            </a:r>
            <a:r>
              <a:rPr lang="ko-KR" sz="2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정보교육원</a:t>
            </a:r>
            <a:r>
              <a:rPr lang="en-US" sz="2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_</a:t>
            </a:r>
            <a:r>
              <a:rPr lang="ko-KR" sz="28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엘라스틱개발자과정</a:t>
            </a:r>
            <a:endParaRPr lang="ko-KR" sz="2800" b="0" i="0" u="none" strike="noStrike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524000"/>
            <a:ext cx="9144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25700" y="4978400"/>
            <a:ext cx="8343900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8800" b="1" i="0" u="none" strike="noStrike" spc="-3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상품판매</a:t>
            </a:r>
            <a:r>
              <a:rPr lang="en-US" sz="8800" b="1" i="0" u="none" strike="noStrike" spc="-3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8800" b="1" i="0" u="none" strike="noStrike" spc="-3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</a:p>
          <a:p>
            <a:pPr lvl="0" algn="l">
              <a:lnSpc>
                <a:spcPct val="107899"/>
              </a:lnSpc>
            </a:pPr>
            <a:r>
              <a:rPr lang="en-US" sz="8800" b="1" i="0" u="none" strike="noStrike" spc="-300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Shofriend</a:t>
            </a:r>
            <a:endParaRPr lang="en-US" sz="8800" b="1" i="0" u="none" strike="noStrike" spc="-300" dirty="0">
              <a:solidFill>
                <a:srgbClr val="006BB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800" y="952500"/>
            <a:ext cx="1143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173200" y="2552700"/>
            <a:ext cx="514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84836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8900" y="13843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114300" y="8763000"/>
            <a:ext cx="10604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81100" y="8420100"/>
            <a:ext cx="7239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1206500" y="8001000"/>
            <a:ext cx="5499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35100" y="8674100"/>
            <a:ext cx="203200" cy="20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400" y="5143500"/>
            <a:ext cx="3200400" cy="3200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972800" y="8597900"/>
            <a:ext cx="4711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20250515_3</a:t>
            </a:r>
            <a:r>
              <a:rPr lang="ko-KR" sz="2400" b="1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sz="2400" b="1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_FINAL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93800"/>
            <a:ext cx="12471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ERD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5" name="그림 14" descr="텍스트, 스크린샷, 번호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D0947D-D7D2-0188-C7E8-1F513A45A2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16" y="876300"/>
            <a:ext cx="10020300" cy="902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0" y="3136900"/>
            <a:ext cx="3835400" cy="5143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73300" y="4597400"/>
            <a:ext cx="21590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574"/>
              </a:lnSpc>
            </a:pP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full-stack</a:t>
            </a:r>
            <a:b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</a:b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PM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 +</a:t>
            </a:r>
            <a:b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</a:b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장바구니연결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78100" y="4419600"/>
            <a:ext cx="1536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1800" b="0" i="0" u="none" strike="noStrike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우주연</a:t>
            </a:r>
            <a:r>
              <a:rPr lang="en-US" sz="1800" b="0" i="0" u="none" strike="noStrike" dirty="0">
                <a:solidFill>
                  <a:srgbClr val="2D3136"/>
                </a:solidFill>
                <a:latin typeface="맑은 고딕" panose="020B0503020000020004" pitchFamily="50" charset="-127"/>
              </a:rPr>
              <a:t>(</a:t>
            </a:r>
            <a:r>
              <a:rPr lang="ko-KR" sz="1800" b="0" i="0" u="none" strike="noStrike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lang="en-US" sz="1800" b="0" i="0" u="none" strike="noStrike" dirty="0">
                <a:solidFill>
                  <a:srgbClr val="2D3136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0500" y="3543300"/>
            <a:ext cx="12192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6000" b="1" i="0" u="none" strike="noStrike" dirty="0">
                <a:solidFill>
                  <a:srgbClr val="AFD485"/>
                </a:solidFill>
                <a:latin typeface="맑은 고딕" panose="020B0503020000020004" pitchFamily="50" charset="-127"/>
              </a:rPr>
              <a:t>01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3136900"/>
            <a:ext cx="3835400" cy="5143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6108700" y="4876800"/>
            <a:ext cx="2159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574"/>
              </a:lnSpc>
            </a:pPr>
            <a:r>
              <a:rPr lang="en-US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full-stack</a:t>
            </a:r>
          </a:p>
          <a:p>
            <a:pPr lvl="0" algn="ctr">
              <a:lnSpc>
                <a:spcPct val="126574"/>
              </a:lnSpc>
            </a:pPr>
            <a:r>
              <a:rPr lang="ko-KR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</a:p>
          <a:p>
            <a:pPr lvl="0" algn="ctr">
              <a:lnSpc>
                <a:spcPct val="126574"/>
              </a:lnSpc>
            </a:pPr>
            <a:r>
              <a:rPr lang="ko-KR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 </a:t>
            </a:r>
            <a:r>
              <a:rPr lang="ko-KR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</a:p>
          <a:p>
            <a:pPr lvl="0" algn="ctr">
              <a:lnSpc>
                <a:spcPct val="126574"/>
              </a:lnSpc>
            </a:pPr>
            <a:r>
              <a:rPr lang="ko-KR" sz="30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13500" y="4419600"/>
            <a:ext cx="1536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1800" b="0" i="0" u="none" strike="noStrike" dirty="0" err="1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권준우</a:t>
            </a:r>
            <a:endParaRPr lang="ko-KR" sz="1800" b="0" i="0" u="none" strike="noStrike" dirty="0">
              <a:solidFill>
                <a:srgbClr val="2D31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578600" y="3543300"/>
            <a:ext cx="12192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6000" b="1" i="0" u="none" strike="noStrike" dirty="0">
                <a:solidFill>
                  <a:srgbClr val="7DB249"/>
                </a:solidFill>
                <a:latin typeface="맑은 고딕" panose="020B0503020000020004" pitchFamily="50" charset="-127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3136900"/>
            <a:ext cx="3022600" cy="51435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3881100" y="4838700"/>
            <a:ext cx="2159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574"/>
              </a:lnSpc>
            </a:pP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full-stack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 err="1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프론트디자인</a:t>
            </a:r>
            <a:endParaRPr lang="ko-KR" sz="2800" b="0" i="0" u="none" strike="noStrike" spc="-100" dirty="0">
              <a:solidFill>
                <a:srgbClr val="2D31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26574"/>
              </a:lnSpc>
            </a:pPr>
            <a:endParaRPr lang="ko-KR" sz="2800" b="0" i="0" u="none" strike="noStrike" spc="-100" dirty="0">
              <a:solidFill>
                <a:srgbClr val="2D31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185900" y="4368800"/>
            <a:ext cx="1536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1800" b="0" i="0" u="none" strike="noStrike" dirty="0" err="1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김채윤</a:t>
            </a:r>
            <a:endParaRPr lang="ko-KR" sz="1800" b="0" i="0" u="none" strike="noStrike" dirty="0">
              <a:solidFill>
                <a:srgbClr val="2D31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51000" y="3505200"/>
            <a:ext cx="12192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6000" b="1" i="0" u="none" strike="noStrike" dirty="0">
                <a:solidFill>
                  <a:srgbClr val="787878"/>
                </a:solidFill>
                <a:latin typeface="맑은 고딕" panose="020B0503020000020004" pitchFamily="50" charset="-127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300" y="3124200"/>
            <a:ext cx="3835400" cy="5143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9969500" y="4572000"/>
            <a:ext cx="21590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574"/>
              </a:lnSpc>
            </a:pP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full-stack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 err="1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프론트디자인</a:t>
            </a:r>
            <a:endParaRPr lang="ko-KR" sz="2800" b="0" i="0" u="none" strike="noStrike" spc="-100" dirty="0">
              <a:solidFill>
                <a:srgbClr val="2D31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마이그레이션</a:t>
            </a:r>
          </a:p>
          <a:p>
            <a:pPr lvl="0" algn="ctr">
              <a:lnSpc>
                <a:spcPct val="126574"/>
              </a:lnSpc>
            </a:pPr>
            <a:r>
              <a:rPr lang="ko-KR" sz="2800" b="0" i="0" u="none" strike="noStrike" spc="-100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74300" y="4406900"/>
            <a:ext cx="1536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1800" b="0" i="0" u="none" strike="noStrike" dirty="0">
                <a:solidFill>
                  <a:srgbClr val="2D31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성유리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26700" y="3530600"/>
            <a:ext cx="12192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6000" b="1" i="0" u="none" strike="noStrike" dirty="0">
                <a:solidFill>
                  <a:srgbClr val="2FA599"/>
                </a:solidFill>
                <a:latin typeface="맑은 고딕" panose="020B0503020000020004" pitchFamily="50" charset="-127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4025900" y="2578100"/>
          <a:ext cx="10363200" cy="604520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5/7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5/8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5/9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5/10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5/11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5/12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5/13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F5F5F5"/>
                          </a:solidFill>
                          <a:latin typeface="맑은 고딕" panose="020B0503020000020004" pitchFamily="50" charset="-127"/>
                        </a:rPr>
                        <a:t>5/14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구상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BE </a:t>
                      </a: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개선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FE </a:t>
                      </a: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9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협업툴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Jira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2349500"/>
            <a:ext cx="11023600" cy="421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0500" y="2387600"/>
            <a:ext cx="3568700" cy="708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200" y="6565900"/>
            <a:ext cx="7734300" cy="284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8700" y="990600"/>
            <a:ext cx="22352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협업툴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Slack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7600" y="2057400"/>
            <a:ext cx="6997700" cy="758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5300" y="2044700"/>
            <a:ext cx="6146800" cy="758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600" y="762000"/>
            <a:ext cx="2501900" cy="124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481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92700"/>
            <a:ext cx="101727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24600"/>
            <a:ext cx="10172700" cy="95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3848100"/>
            <a:ext cx="34290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092700"/>
            <a:ext cx="34290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6324600"/>
            <a:ext cx="34290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755900" y="41021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Header Area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55900" y="52705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Hero Area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55900" y="65151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Product Area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67500" y="4089400"/>
            <a:ext cx="939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login, logout, seller, customer, manage, cart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75400" y="5334000"/>
            <a:ext cx="969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24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종료되는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7500" y="6515100"/>
            <a:ext cx="9067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8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8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sz="4000" b="0" i="0" u="none" strike="noStrike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sz="4000" b="0" i="0" u="none" strike="noStrike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1287881600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0" y="101600"/>
            <a:ext cx="5626100" cy="2654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700" y="2755900"/>
            <a:ext cx="5664200" cy="508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700" y="7823200"/>
            <a:ext cx="5664200" cy="241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5300" y="2451100"/>
            <a:ext cx="5664200" cy="5283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6900" y="7683500"/>
            <a:ext cx="54356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00" y="2006600"/>
            <a:ext cx="12280900" cy="194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9900" y="4559300"/>
            <a:ext cx="12280900" cy="195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9900" y="7124700"/>
            <a:ext cx="12280900" cy="196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009900" y="4000500"/>
            <a:ext cx="10147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1. </a:t>
            </a:r>
            <a:r>
              <a:rPr lang="ko-KR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x (</a:t>
            </a:r>
            <a:r>
              <a:rPr lang="ko-KR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22600" y="6578600"/>
            <a:ext cx="10147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2. customer </a:t>
            </a:r>
            <a:r>
              <a:rPr lang="ko-KR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9900" y="9156700"/>
            <a:ext cx="317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3. seller </a:t>
            </a:r>
            <a:r>
              <a:rPr lang="ko-KR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sz="26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3492500"/>
            <a:ext cx="9283700" cy="3708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4381500"/>
            <a:ext cx="4165600" cy="208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2500" y="4483100"/>
            <a:ext cx="3962400" cy="1892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649200" y="4940300"/>
            <a:ext cx="3467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24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종료되는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상품목록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슬라이더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3800" y="4216400"/>
            <a:ext cx="15621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750800" y="42672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349500"/>
            <a:ext cx="57912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2895600"/>
            <a:ext cx="5791200" cy="339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2108200"/>
            <a:ext cx="9613900" cy="7086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6667500"/>
            <a:ext cx="4165600" cy="208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2600" y="6756400"/>
            <a:ext cx="3962400" cy="189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289300" y="69469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할인가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/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등록순에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3900" y="6502400"/>
            <a:ext cx="15621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378200" y="65532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</a:t>
            </a:r>
            <a:r>
              <a:rPr lang="en-US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,</a:t>
            </a: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654300"/>
            <a:ext cx="12852400" cy="596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200" y="8623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900" y="13843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0" y="1511300"/>
            <a:ext cx="863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319500" y="1511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843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511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7600" y="1511300"/>
            <a:ext cx="863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86233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8750300"/>
            <a:ext cx="863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7600" y="8750300"/>
            <a:ext cx="8636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18200" y="1117600"/>
            <a:ext cx="6438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-2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sz="6400" b="0" i="0" u="none" strike="noStrike" spc="-2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6400" b="0" i="0" u="none" strike="noStrike" spc="-2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2806700"/>
            <a:ext cx="12560300" cy="566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3771900"/>
            <a:ext cx="4673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4508500"/>
            <a:ext cx="4673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5257800"/>
            <a:ext cx="4673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5994400"/>
            <a:ext cx="4673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6743700"/>
            <a:ext cx="4673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7493000"/>
            <a:ext cx="4673600" cy="3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746500" y="3467100"/>
            <a:ext cx="2362200" cy="431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다섯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</a:t>
            </a: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32500" y="3365500"/>
            <a:ext cx="2743200" cy="448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190"/>
              </a:lnSpc>
            </a:pP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  <a:p>
            <a:pPr lvl="0" algn="l">
              <a:lnSpc>
                <a:spcPct val="160190"/>
              </a:lnSpc>
            </a:pP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</a:p>
          <a:p>
            <a:pPr lvl="0" algn="l">
              <a:lnSpc>
                <a:spcPct val="160190"/>
              </a:lnSpc>
            </a:pP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</a:p>
          <a:p>
            <a:pPr lvl="0" algn="l">
              <a:lnSpc>
                <a:spcPct val="160190"/>
              </a:lnSpc>
            </a:pP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  <a:p>
            <a:pPr lvl="0" algn="l">
              <a:lnSpc>
                <a:spcPct val="160190"/>
              </a:lnSpc>
            </a:pP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</a:t>
            </a: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</a:p>
          <a:p>
            <a:pPr lvl="0" algn="l">
              <a:lnSpc>
                <a:spcPct val="160190"/>
              </a:lnSpc>
            </a:pPr>
            <a:r>
              <a:rPr lang="en-US" sz="2800" b="1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QNA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31900" y="3467100"/>
            <a:ext cx="660400" cy="431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02</a:t>
            </a:r>
          </a:p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03</a:t>
            </a:r>
          </a:p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04</a:t>
            </a:r>
          </a:p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06</a:t>
            </a:r>
          </a:p>
          <a:p>
            <a:pPr lvl="0" algn="r">
              <a:lnSpc>
                <a:spcPct val="149400"/>
              </a:lnSpc>
            </a:pPr>
            <a:r>
              <a:rPr lang="en-US" sz="33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66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91200"/>
            <a:ext cx="10172700" cy="952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4546600"/>
            <a:ext cx="3429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791200"/>
            <a:ext cx="34290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55900" y="48006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Item Details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5900" y="60325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7500" y="4787900"/>
            <a:ext cx="939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쿼리스트링으로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en-US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product_id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75400" y="6032500"/>
            <a:ext cx="969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리뷰 평점</a:t>
            </a:r>
            <a:r>
              <a:rPr lang="en-US" alt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최신 리뷰 내용들 출력</a:t>
            </a:r>
            <a:endParaRPr lang="en-US" sz="2400" b="0" i="0" u="none" strike="noStrike" spc="-100" dirty="0">
              <a:solidFill>
                <a:srgbClr val="006BB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254" y="3263900"/>
            <a:ext cx="6096000" cy="501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6546" y="3155666"/>
            <a:ext cx="60960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140200"/>
            <a:ext cx="102235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900" y="2006600"/>
            <a:ext cx="7899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95700" y="0"/>
            <a:ext cx="10769600" cy="1031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2222500"/>
            <a:ext cx="8204200" cy="288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5143500"/>
            <a:ext cx="7721600" cy="473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9700" y="2222500"/>
            <a:ext cx="4953000" cy="4508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3400" y="7112000"/>
            <a:ext cx="4165600" cy="208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2300" y="7200900"/>
            <a:ext cx="3962400" cy="189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36300" y="73914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id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수를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가져와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소숫점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1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자리까지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900" y="6946900"/>
            <a:ext cx="15621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137900" y="69977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리뷰평균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3644900"/>
            <a:ext cx="4038600" cy="377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0" y="2578100"/>
            <a:ext cx="5689600" cy="6172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85700" y="4927600"/>
            <a:ext cx="4165600" cy="208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4600" y="5016500"/>
            <a:ext cx="3962400" cy="189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41300" y="52070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리뷰작성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누르면</a:t>
            </a:r>
          </a:p>
          <a:p>
            <a:pPr lvl="0" algn="ctr">
              <a:lnSpc>
                <a:spcPct val="122009"/>
              </a:lnSpc>
            </a:pP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,email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불러옴</a:t>
            </a:r>
            <a:r>
              <a:rPr lang="en-US" sz="24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15900" y="4762500"/>
            <a:ext cx="15621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042900" y="48133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리뷰평균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2463800"/>
            <a:ext cx="9804400" cy="519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400" y="2463800"/>
            <a:ext cx="6261100" cy="210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5500" y="4559300"/>
            <a:ext cx="6235700" cy="3022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1800" y="6705600"/>
            <a:ext cx="4165600" cy="208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0700" y="6794500"/>
            <a:ext cx="3962400" cy="189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137400" y="69850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5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9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별점을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li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en-US" sz="29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forEach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0" y="6540500"/>
            <a:ext cx="15621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239000" y="65913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46500" y="0"/>
            <a:ext cx="10795000" cy="1029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2451100"/>
            <a:ext cx="5118100" cy="223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0" y="2451100"/>
            <a:ext cx="6172200" cy="538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100" y="5524500"/>
            <a:ext cx="4165600" cy="208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000" y="5613400"/>
            <a:ext cx="3962400" cy="189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56000" y="6070600"/>
            <a:ext cx="3467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로그인은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</a:p>
          <a:p>
            <a:pPr lvl="0" algn="ctr">
              <a:lnSpc>
                <a:spcPct val="122009"/>
              </a:lnSpc>
            </a:pP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2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타입으로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나뉨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0600" y="5359400"/>
            <a:ext cx="15621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657600" y="54102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2755900"/>
            <a:ext cx="8953500" cy="513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200" y="2819400"/>
            <a:ext cx="6172200" cy="510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2133600"/>
            <a:ext cx="14770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미디어가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결정에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미치는</a:t>
            </a:r>
            <a:r>
              <a:rPr lang="en-US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8737600"/>
            <a:ext cx="514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800" y="3657600"/>
            <a:ext cx="6172200" cy="4635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08200" y="8826500"/>
            <a:ext cx="1497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How Social Media Influences Consumer Behavior: New Research Reveals Surprising Patterns - Talent Resources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10000" y="25400"/>
            <a:ext cx="10655300" cy="1026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529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97500"/>
            <a:ext cx="10172700" cy="952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4152900"/>
            <a:ext cx="3429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397500"/>
            <a:ext cx="34290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55900" y="44069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단품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5900" y="56388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0" y="4394200"/>
            <a:ext cx="1017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구매하기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눌렀을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1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*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수량만큼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91367" y="5638800"/>
            <a:ext cx="1025518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담기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수량만큼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306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29400"/>
            <a:ext cx="101727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6629400"/>
            <a:ext cx="3429000" cy="95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755900" y="68834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67500" y="6883400"/>
            <a:ext cx="906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en-US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api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주문정보에서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349500"/>
            <a:ext cx="6172200" cy="330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2260600"/>
            <a:ext cx="7950200" cy="6223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6248400"/>
            <a:ext cx="4165600" cy="208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500" y="6350000"/>
            <a:ext cx="3962400" cy="189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886200" y="6807200"/>
            <a:ext cx="3467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구매하기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결제창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0800" y="6083300"/>
            <a:ext cx="15621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87800" y="61341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 err="1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단품결제</a:t>
            </a:r>
            <a:endParaRPr lang="ko-KR" sz="2200" b="0" i="0" u="none" strike="noStrike" spc="-100" dirty="0">
              <a:solidFill>
                <a:srgbClr val="F7F2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311400"/>
            <a:ext cx="5130800" cy="617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2628900"/>
            <a:ext cx="5562600" cy="548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17400" y="2590800"/>
            <a:ext cx="5676900" cy="255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0100" y="5397500"/>
            <a:ext cx="56769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144" y="2114550"/>
            <a:ext cx="9410700" cy="605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5444" y="8136445"/>
            <a:ext cx="7251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930400"/>
            <a:ext cx="8432800" cy="798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6500" y="2324100"/>
            <a:ext cx="7912100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2800" y="1930400"/>
            <a:ext cx="8712200" cy="758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3708400"/>
            <a:ext cx="4483100" cy="1854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28800" y="2882900"/>
            <a:ext cx="906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https://developers.kakao.com/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28800" y="2108200"/>
            <a:ext cx="949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https://developers.kakaopay.com/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2857500"/>
            <a:ext cx="7175500" cy="457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1206500"/>
            <a:ext cx="10541000" cy="8470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600" y="2171700"/>
            <a:ext cx="6172200" cy="341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2159000"/>
            <a:ext cx="4610100" cy="6172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00" y="6057900"/>
            <a:ext cx="4165600" cy="208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2800" y="6159500"/>
            <a:ext cx="3962400" cy="189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876800" y="63373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헤더에서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확인가능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(hover)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1400" y="5892800"/>
            <a:ext cx="15621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978400" y="59436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349500"/>
            <a:ext cx="10782300" cy="593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9400" y="2362200"/>
            <a:ext cx="5143500" cy="5930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400" y="7112000"/>
            <a:ext cx="4165600" cy="208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3300" y="7200900"/>
            <a:ext cx="3962400" cy="189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607300" y="7391400"/>
            <a:ext cx="3467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상품의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*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총합을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합산해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결제창으로</a:t>
            </a:r>
            <a:r>
              <a:rPr lang="en-US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1900" y="6946900"/>
            <a:ext cx="15621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08900" y="6997700"/>
            <a:ext cx="130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2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23400" y="5130800"/>
            <a:ext cx="10287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87600" y="2781300"/>
            <a:ext cx="9309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2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쇼프렌</a:t>
            </a:r>
            <a:r>
              <a:rPr lang="en-US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(</a:t>
            </a:r>
            <a:r>
              <a:rPr lang="en-US" sz="7200" b="0" i="0" u="none" strike="noStrike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Shofriend</a:t>
            </a:r>
            <a:r>
              <a:rPr lang="en-US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) </a:t>
            </a:r>
          </a:p>
          <a:p>
            <a:pPr lvl="0" algn="l">
              <a:lnSpc>
                <a:spcPct val="107899"/>
              </a:lnSpc>
            </a:pPr>
            <a:r>
              <a:rPr lang="ko-KR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87600" y="6527800"/>
            <a:ext cx="9105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쇼핑하는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즐거운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경험을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제공하여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단조로움을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해소하고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네트워킹과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결합한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구축하는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.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2819400"/>
            <a:ext cx="34290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4051300"/>
            <a:ext cx="3429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5295900"/>
            <a:ext cx="34290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6527800"/>
            <a:ext cx="3429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7772400"/>
            <a:ext cx="34290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524000"/>
            <a:ext cx="9144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43600"/>
            <a:ext cx="11239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244600"/>
            <a:ext cx="5715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0" y="8737600"/>
            <a:ext cx="11239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-685800" y="8153400"/>
            <a:ext cx="44323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33400" y="29972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33400" y="42418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33400" y="54737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점포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33400" y="67183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33400" y="7950200"/>
            <a:ext cx="2679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4600" y="2209800"/>
            <a:ext cx="1071880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43000"/>
            <a:ext cx="828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2400" y="2755900"/>
            <a:ext cx="6172200" cy="473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4038600"/>
            <a:ext cx="61722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59200" y="0"/>
            <a:ext cx="10756900" cy="1027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291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700"/>
            <a:ext cx="10172700" cy="952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4229100"/>
            <a:ext cx="3429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473700"/>
            <a:ext cx="34290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55900" y="44831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5900" y="57150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 err="1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endParaRPr lang="ko-KR" sz="2400" b="0" i="0" u="none" strike="noStrike" spc="-100" dirty="0">
              <a:solidFill>
                <a:srgbClr val="F7F2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667500" y="4470400"/>
            <a:ext cx="939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출력에서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상품들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en-US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</a:rPr>
              <a:t>orderby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7500" y="5715000"/>
            <a:ext cx="9474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30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개씩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endParaRPr lang="ko-KR" sz="2400" b="0" i="0" u="none" strike="noStrike" spc="-100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705600"/>
            <a:ext cx="101727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6705600"/>
            <a:ext cx="3429000" cy="95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755900" y="69596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67500" y="6959600"/>
            <a:ext cx="906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like keyword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서치</a:t>
            </a:r>
            <a:endParaRPr lang="ko-KR" sz="2400" b="0" i="0" u="none" strike="noStrike" spc="-100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225800"/>
            <a:ext cx="9004300" cy="520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705100"/>
            <a:ext cx="8445500" cy="628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260600"/>
            <a:ext cx="6172200" cy="44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755900"/>
            <a:ext cx="9080500" cy="546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2235200"/>
            <a:ext cx="3035300" cy="469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21100" y="0"/>
            <a:ext cx="10858500" cy="1035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053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49900"/>
            <a:ext cx="10172700" cy="952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4305300"/>
            <a:ext cx="3429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549900"/>
            <a:ext cx="34290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55900" y="45593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5900" y="57912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7500" y="4546600"/>
            <a:ext cx="939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있고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있다면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친구에게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7500" y="5791200"/>
            <a:ext cx="9474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웹서킷을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781800"/>
            <a:ext cx="101727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6781800"/>
            <a:ext cx="3429000" cy="95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755900" y="70358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67500" y="7035800"/>
            <a:ext cx="906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상세에서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501900"/>
            <a:ext cx="6172200" cy="594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3200" y="2273300"/>
            <a:ext cx="6845300" cy="6540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1955800"/>
            <a:ext cx="48006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3657600"/>
            <a:ext cx="8356600" cy="623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3800" y="1943100"/>
            <a:ext cx="7264400" cy="775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9900" y="2590800"/>
            <a:ext cx="14820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</a:t>
            </a:r>
            <a:r>
              <a:rPr lang="en-US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72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8737600"/>
            <a:ext cx="514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4584700"/>
            <a:ext cx="6096000" cy="304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4711700"/>
            <a:ext cx="5816600" cy="276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40100" y="5448300"/>
            <a:ext cx="50292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친구와의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관계를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경험을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풍부하게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만들고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즐거움을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느낄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4330700"/>
            <a:ext cx="2286000" cy="76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79800" y="44831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5461000"/>
            <a:ext cx="6096000" cy="304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300" y="5600700"/>
            <a:ext cx="5816600" cy="2768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06000" y="6375400"/>
            <a:ext cx="50292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친구의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추천이나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공동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구매를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상품에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신뢰도를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높이고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합리적인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소비를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유도</a:t>
            </a:r>
            <a:r>
              <a:rPr lang="en-US" sz="26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5219700"/>
            <a:ext cx="2286000" cy="762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45700" y="53721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</a:t>
            </a:r>
            <a:r>
              <a:rPr lang="en-US" sz="20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sz="20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82DE9E-9999-5FCE-E6BD-34DBF04E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460746"/>
            <a:ext cx="7169149" cy="64028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66490D-AF40-883A-B7B2-92289EA26606}"/>
              </a:ext>
            </a:extLst>
          </p:cNvPr>
          <p:cNvCxnSpPr>
            <a:cxnSpLocks/>
          </p:cNvCxnSpPr>
          <p:nvPr/>
        </p:nvCxnSpPr>
        <p:spPr>
          <a:xfrm>
            <a:off x="2180516" y="6807556"/>
            <a:ext cx="14850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B52BC0-7151-3A21-5F6B-F9B53C0528F8}"/>
              </a:ext>
            </a:extLst>
          </p:cNvPr>
          <p:cNvSpPr txBox="1"/>
          <p:nvPr/>
        </p:nvSpPr>
        <p:spPr>
          <a:xfrm>
            <a:off x="9823449" y="7532757"/>
            <a:ext cx="636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오고가는</a:t>
            </a:r>
            <a:r>
              <a:rPr lang="ko-KR" altLang="en-US" sz="2000" dirty="0"/>
              <a:t> 실시간 대화는 </a:t>
            </a:r>
            <a:r>
              <a:rPr lang="en-US" altLang="ko-KR" sz="2000" dirty="0" err="1"/>
              <a:t>userSession.get</a:t>
            </a:r>
            <a:r>
              <a:rPr lang="en-US" altLang="ko-KR" sz="2000" dirty="0"/>
              <a:t>() </a:t>
            </a:r>
            <a:r>
              <a:rPr lang="ko-KR" altLang="en-US" sz="2000" dirty="0"/>
              <a:t>해서</a:t>
            </a:r>
            <a:endParaRPr lang="en-US" altLang="ko-KR" sz="2000" dirty="0"/>
          </a:p>
          <a:p>
            <a:r>
              <a:rPr lang="en-US" altLang="ko-KR" sz="2000" dirty="0" err="1"/>
              <a:t>sendMessage</a:t>
            </a:r>
            <a:r>
              <a:rPr lang="ko-KR" altLang="en-US" sz="2000" dirty="0"/>
              <a:t>를 통해 보냄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900C5C-5948-AD7E-B163-899995651679}"/>
              </a:ext>
            </a:extLst>
          </p:cNvPr>
          <p:cNvSpPr txBox="1"/>
          <p:nvPr/>
        </p:nvSpPr>
        <p:spPr>
          <a:xfrm>
            <a:off x="9753600" y="5605302"/>
            <a:ext cx="754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기존에 있던 대화는 단순히 </a:t>
            </a:r>
            <a:r>
              <a:rPr lang="en-US" altLang="ko-KR" sz="2500" dirty="0"/>
              <a:t>DB</a:t>
            </a:r>
            <a:r>
              <a:rPr lang="ko-KR" altLang="en-US" sz="2500" dirty="0"/>
              <a:t>에서 불러내 보여줌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354BA7-7209-E576-181C-C86A6F916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D08103-05F8-C5DE-C954-7F859C52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B794A0-D1AC-DB07-F636-D0471A56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EC1B04-18F3-2F32-BFE7-947FDAD1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BE2057-F5E3-31E0-0722-3D21AC2F4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8609AC-D903-36A7-636B-61052DA2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D66B5D4-98A6-D054-2F7D-151966EEC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A08D4B4-2F1B-EE09-A084-73660962B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C56AD8F-C89E-12DF-EBE6-45FDF33AA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BAA59DD-AB49-70FB-820C-F2363C22FBC7}"/>
              </a:ext>
            </a:extLst>
          </p:cNvPr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7C6F934-E050-E2D9-BFB1-2313C77A5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201" y="2400300"/>
            <a:ext cx="7791450" cy="692573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5791F36-7D22-979B-515F-6AB477D6A7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461" y="4387850"/>
            <a:ext cx="6172200" cy="19685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8F0EA4E-5853-547F-534B-CE7F54D0670D}"/>
              </a:ext>
            </a:extLst>
          </p:cNvPr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01761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83100" y="0"/>
            <a:ext cx="9486900" cy="1024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33900"/>
            <a:ext cx="101727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78500"/>
            <a:ext cx="101727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4533900"/>
            <a:ext cx="34290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778500"/>
            <a:ext cx="3429000" cy="95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5900" y="47879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5900" y="6019800"/>
            <a:ext cx="2679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67500" y="4775200"/>
            <a:ext cx="939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내정보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7500" y="6019800"/>
            <a:ext cx="9474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400" b="0" i="0" u="none" strike="noStrike" spc="-1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내정보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가게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3035300"/>
            <a:ext cx="6172200" cy="321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500" y="2895600"/>
            <a:ext cx="5588000" cy="617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6261100"/>
            <a:ext cx="6172200" cy="2819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0" y="4000500"/>
            <a:ext cx="10934700" cy="314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3C027D-EAEF-3A33-216B-26C9CDEEC2C1}"/>
              </a:ext>
            </a:extLst>
          </p:cNvPr>
          <p:cNvGrpSpPr/>
          <p:nvPr/>
        </p:nvGrpSpPr>
        <p:grpSpPr>
          <a:xfrm>
            <a:off x="9982200" y="3111500"/>
            <a:ext cx="7556500" cy="5613400"/>
            <a:chOff x="9982200" y="3111500"/>
            <a:chExt cx="7556500" cy="56134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66500" y="3111500"/>
              <a:ext cx="6172200" cy="5613400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478E7A5-2885-1810-7597-DA12C6C74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4046" y="4489450"/>
              <a:ext cx="1555554" cy="132715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14B7E2A3-A044-A8EB-AB79-5D31ECC808C3}"/>
                </a:ext>
              </a:extLst>
            </p:cNvPr>
            <p:cNvSpPr txBox="1"/>
            <p:nvPr/>
          </p:nvSpPr>
          <p:spPr>
            <a:xfrm>
              <a:off x="9982200" y="4683812"/>
              <a:ext cx="5143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9400"/>
                </a:lnSpc>
              </a:pPr>
              <a:r>
                <a:rPr lang="ko-KR" altLang="en-US" b="0" i="0" u="none" strike="noStrike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주문상세보기 </a:t>
              </a:r>
              <a:endParaRPr lang="en-US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2578100"/>
            <a:ext cx="6172200" cy="400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7200" y="3937000"/>
            <a:ext cx="6172200" cy="529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6934200"/>
            <a:ext cx="6172200" cy="2819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10000" y="0"/>
            <a:ext cx="10706100" cy="10274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67100" y="838200"/>
            <a:ext cx="12573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900" y="38100"/>
            <a:ext cx="6121400" cy="1024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2222500"/>
            <a:ext cx="8839200" cy="267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67100" y="838200"/>
            <a:ext cx="12573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4D1DE6-6CBA-8141-60E5-83E1FD6A738A}"/>
              </a:ext>
            </a:extLst>
          </p:cNvPr>
          <p:cNvGrpSpPr/>
          <p:nvPr/>
        </p:nvGrpSpPr>
        <p:grpSpPr>
          <a:xfrm>
            <a:off x="1959073" y="3994150"/>
            <a:ext cx="9928127" cy="6115050"/>
            <a:chOff x="1959073" y="3994150"/>
            <a:chExt cx="9928127" cy="611505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44700" y="4965700"/>
              <a:ext cx="9842500" cy="51435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02934B8-FA83-E0E9-3E70-B7FF0C90246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3994150"/>
              <a:ext cx="2743200" cy="145415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4A30FD93-A82F-B223-BE00-683568757C48}"/>
                </a:ext>
              </a:extLst>
            </p:cNvPr>
            <p:cNvSpPr txBox="1"/>
            <p:nvPr/>
          </p:nvSpPr>
          <p:spPr>
            <a:xfrm>
              <a:off x="1959073" y="4902200"/>
              <a:ext cx="5143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9400"/>
                </a:lnSpc>
              </a:pPr>
              <a:r>
                <a:rPr lang="ko-KR" altLang="en-US" b="0" i="0" u="none" strike="noStrike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점포 번호 </a:t>
              </a:r>
              <a:r>
                <a:rPr lang="ko-KR" altLang="en-US" b="0" i="0" u="none" strike="noStrike" spc="-100" dirty="0" err="1">
                  <a:solidFill>
                    <a:srgbClr val="006BB1"/>
                  </a:solidFill>
                  <a:latin typeface="맑은 고딕" panose="020B0503020000020004" pitchFamily="50" charset="-127"/>
                </a:rPr>
                <a:t>클릭시</a:t>
              </a:r>
              <a:r>
                <a:rPr lang="ko-KR" altLang="en-US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pc="-100" dirty="0">
                <a:solidFill>
                  <a:srgbClr val="006BB1"/>
                </a:solidFill>
                <a:latin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ko-KR" altLang="en-US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해당 점포의 상품 정보 리스트로 이동</a:t>
              </a:r>
              <a:endParaRPr lang="en-US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89A859-A94D-CB50-E24C-2B6F0EE75DF9}"/>
              </a:ext>
            </a:extLst>
          </p:cNvPr>
          <p:cNvGrpSpPr/>
          <p:nvPr/>
        </p:nvGrpSpPr>
        <p:grpSpPr>
          <a:xfrm>
            <a:off x="4854673" y="2286000"/>
            <a:ext cx="13103127" cy="6172200"/>
            <a:chOff x="4854673" y="2286000"/>
            <a:chExt cx="13103127" cy="6172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99900" y="2286000"/>
              <a:ext cx="6057900" cy="6172200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F042BB4-5147-E560-6906-C3B5BF114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73" y="3200400"/>
              <a:ext cx="7054654" cy="5207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D9840FB3-057F-8C84-B0A1-06757809AC2B}"/>
                </a:ext>
              </a:extLst>
            </p:cNvPr>
            <p:cNvSpPr txBox="1"/>
            <p:nvPr/>
          </p:nvSpPr>
          <p:spPr>
            <a:xfrm>
              <a:off x="8403210" y="2584450"/>
              <a:ext cx="5143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9400"/>
                </a:lnSpc>
              </a:pPr>
              <a:r>
                <a:rPr lang="ko-KR" altLang="en-US" b="0" i="0" u="none" strike="noStrike" spc="-100" dirty="0" err="1">
                  <a:solidFill>
                    <a:srgbClr val="006BB1"/>
                  </a:solidFill>
                  <a:latin typeface="맑은 고딕" panose="020B0503020000020004" pitchFamily="50" charset="-127"/>
                </a:rPr>
                <a:t>점포명</a:t>
              </a:r>
              <a:r>
                <a:rPr lang="ko-KR" altLang="en-US" b="0" i="0" u="none" strike="noStrike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b="0" i="0" u="none" strike="noStrike" spc="-100" dirty="0" err="1">
                  <a:solidFill>
                    <a:srgbClr val="006BB1"/>
                  </a:solidFill>
                  <a:latin typeface="맑은 고딕" panose="020B0503020000020004" pitchFamily="50" charset="-127"/>
                </a:rPr>
                <a:t>클릭시</a:t>
              </a:r>
              <a:r>
                <a:rPr lang="ko-KR" altLang="en-US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pc="-100" dirty="0">
                <a:solidFill>
                  <a:srgbClr val="006BB1"/>
                </a:solidFill>
                <a:latin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ko-KR" altLang="en-US" spc="-100" dirty="0">
                  <a:solidFill>
                    <a:srgbClr val="006BB1"/>
                  </a:solidFill>
                  <a:latin typeface="맑은 고딕" panose="020B0503020000020004" pitchFamily="50" charset="-127"/>
                </a:rPr>
                <a:t>해당 점포 정보 수정창으로 이동</a:t>
              </a:r>
              <a:endParaRPr lang="en-US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2400" y="5537200"/>
            <a:ext cx="128905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함께라서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b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</a:br>
            <a:r>
              <a:rPr lang="ko-KR" sz="6000" b="0" i="0" u="none" strike="noStrike" spc="-200" dirty="0" err="1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쇼프렌이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만들어갈</a:t>
            </a:r>
            <a:r>
              <a:rPr lang="en-US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spc="-2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-977900" y="8318500"/>
            <a:ext cx="5029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00" y="3378200"/>
            <a:ext cx="457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200" y="2349500"/>
            <a:ext cx="2286000" cy="228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600" y="2501900"/>
            <a:ext cx="2006600" cy="2006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140200" y="3213100"/>
            <a:ext cx="1524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</a:t>
            </a:r>
            <a:r>
              <a:rPr lang="en-US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200" y="2349500"/>
            <a:ext cx="2286000" cy="2286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69200" y="2997200"/>
            <a:ext cx="1524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유입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증대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500" y="2349500"/>
            <a:ext cx="2286000" cy="2286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96500" y="3213100"/>
            <a:ext cx="1524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00" y="2349500"/>
            <a:ext cx="2286000" cy="2286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433300" y="2933700"/>
            <a:ext cx="19050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형성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597400" y="7924800"/>
            <a:ext cx="910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쇼핑하는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즐거움이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모두에게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폭발적인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시너지를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선사합니다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146300"/>
            <a:ext cx="9055100" cy="775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2800" y="3467100"/>
            <a:ext cx="8318500" cy="487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080000"/>
            <a:ext cx="5562600" cy="354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124200"/>
            <a:ext cx="5524500" cy="1955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400" y="3136900"/>
            <a:ext cx="5524500" cy="182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5400" y="4965700"/>
            <a:ext cx="5524500" cy="367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2300" y="5143500"/>
            <a:ext cx="5524500" cy="350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-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,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0" y="7035800"/>
            <a:ext cx="238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-977900" y="7874000"/>
            <a:ext cx="5029200" cy="25400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43300" y="0"/>
            <a:ext cx="10833100" cy="10325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7035800"/>
            <a:ext cx="2908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7300" y="6769100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1638300" y="7327900"/>
            <a:ext cx="6350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524000"/>
            <a:ext cx="514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300" y="4089400"/>
            <a:ext cx="6096000" cy="457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0" y="4241800"/>
            <a:ext cx="5816600" cy="429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63100" y="3975100"/>
            <a:ext cx="6400800" cy="481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1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2400" b="1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1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sz="2400" b="1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1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공동구매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endParaRPr lang="en-US" altLang="ko-KR" sz="2400" b="0" i="0" u="none" strike="noStrike" spc="-100" dirty="0">
              <a:solidFill>
                <a:srgbClr val="006BB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32800"/>
              </a:lnSpc>
            </a:pP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(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: "OO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님이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상품을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있어요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!")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Wish List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(Spring Security, JWT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토큰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(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en-US" sz="2400" b="0" i="0" u="none" strike="noStrike" spc="-100" dirty="0">
                <a:solidFill>
                  <a:srgbClr val="006BB1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</a:t>
            </a:r>
            <a:r>
              <a:rPr lang="en-US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102600"/>
            <a:ext cx="2895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*</a:t>
            </a:r>
            <a:r>
              <a:rPr lang="ko-KR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인물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사진은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1100" b="0" i="0" u="none" strike="noStrike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샘플이미지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sz="11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7100" y="1168400"/>
            <a:ext cx="12573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800" y="1270000"/>
            <a:ext cx="3581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</a:t>
            </a:r>
            <a:r>
              <a:rPr lang="en-US" sz="28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524000"/>
            <a:ext cx="914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800" y="952500"/>
            <a:ext cx="1143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173200" y="2552700"/>
            <a:ext cx="514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8483600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8900" y="13843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114300" y="8763000"/>
            <a:ext cx="10604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81100" y="8420100"/>
            <a:ext cx="7239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685800" y="8496300"/>
            <a:ext cx="4445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35100" y="8674100"/>
            <a:ext cx="203200" cy="20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6527800" y="3441700"/>
            <a:ext cx="10083800" cy="191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739900" y="1879600"/>
            <a:ext cx="10096500" cy="1612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36800" y="1930400"/>
            <a:ext cx="9169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구현하고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싶었던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기능들이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많은데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전부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다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완성하지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못해서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아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+mn-ea"/>
              </a:rPr>
              <a:t>쉬웠습니다</a:t>
            </a:r>
            <a:r>
              <a:rPr lang="en-US" altLang="ko-KR" sz="2000" dirty="0">
                <a:solidFill>
                  <a:srgbClr val="2E2E2B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2E2E2B"/>
                </a:solidFill>
                <a:latin typeface="+mn-ea"/>
              </a:rPr>
              <a:t>하지만 </a:t>
            </a:r>
            <a:r>
              <a:rPr lang="en-US" sz="2000" b="0" i="0" u="none" strike="noStrike" dirty="0" err="1">
                <a:solidFill>
                  <a:srgbClr val="2E2E2B"/>
                </a:solidFill>
                <a:latin typeface="+mn-ea"/>
              </a:rPr>
              <a:t>api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들이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계획한대로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동작하게끔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2E2E2B"/>
                </a:solidFill>
                <a:latin typeface="+mn-ea"/>
              </a:rPr>
              <a:t>만들어져</a:t>
            </a:r>
            <a:r>
              <a:rPr lang="en-US" sz="2000" b="0" i="0" u="none" strike="noStrike" dirty="0">
                <a:solidFill>
                  <a:srgbClr val="2E2E2B"/>
                </a:solidFill>
                <a:latin typeface="+mn-ea"/>
              </a:rPr>
              <a:t> </a:t>
            </a:r>
            <a:r>
              <a:rPr lang="ko-KR" altLang="en-US" sz="2000" b="0" i="0" u="none" strike="noStrike" dirty="0" err="1">
                <a:solidFill>
                  <a:srgbClr val="2E2E2B"/>
                </a:solidFill>
                <a:latin typeface="+mn-ea"/>
              </a:rPr>
              <a:t>얻어가는게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+mn-ea"/>
              </a:rPr>
              <a:t> 많은 프로젝트라고 생각됩니다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+mn-ea"/>
              </a:rPr>
              <a:t>.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+mn-ea"/>
              </a:rPr>
              <a:t>다음 프로젝트에는 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+mn-ea"/>
              </a:rPr>
              <a:t>ai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+mn-ea"/>
              </a:rPr>
              <a:t>활용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+mn-ea"/>
              </a:rPr>
              <a:t>+ 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+mn-ea"/>
              </a:rPr>
              <a:t>로그인 기능이 있다면 보안 가능해서도 배워보고 적용하고 싶습니다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+mn-ea"/>
              </a:rPr>
              <a:t>!</a:t>
            </a:r>
            <a:endParaRPr lang="ko-KR" sz="2000" b="0" i="0" u="none" strike="noStrike" dirty="0">
              <a:solidFill>
                <a:srgbClr val="2E2E2B"/>
              </a:solidFill>
              <a:latin typeface="+mn-ea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6464300" y="6832600"/>
            <a:ext cx="10083800" cy="191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676400" y="5270500"/>
            <a:ext cx="10096500" cy="1612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60600" y="5384800"/>
            <a:ext cx="878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구현을 이행하기에 시간이 걸려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하지 못한부분은 아쉽습니다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</a:t>
            </a:r>
            <a:r>
              <a:rPr lang="ko-KR" altLang="en-US" sz="2000" b="0" i="0" u="none" strike="noStrike" dirty="0" err="1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프론트단을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디자인하는데 코드가 너무 많아져 추후 추가 기능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쪽은 타입스크립트나 </a:t>
            </a:r>
            <a:r>
              <a:rPr lang="ko-KR" altLang="en-US" sz="2000" b="0" i="0" u="none" strike="noStrike" dirty="0" err="1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리액트사용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에 </a:t>
            </a:r>
            <a:r>
              <a:rPr lang="ko-KR" altLang="en-US" sz="2000" b="0" i="0" u="none" strike="noStrike" dirty="0" err="1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집중하고싶습니다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팀원들이 </a:t>
            </a:r>
            <a:r>
              <a:rPr lang="ko-KR" altLang="en-US" sz="2000" b="0" i="0" u="none" strike="noStrike" dirty="0" err="1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잘해주셔서</a:t>
            </a:r>
            <a:r>
              <a:rPr lang="ko-KR" altLang="en-US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잘 마무리 한 것 같습니다</a:t>
            </a:r>
            <a:r>
              <a:rPr lang="en-US" altLang="ko-KR" sz="2000" b="0" i="0" u="none" strike="noStrike" dirty="0">
                <a:solidFill>
                  <a:srgbClr val="2E2E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sz="2000" b="0" i="0" u="none" strike="noStrike" dirty="0">
              <a:solidFill>
                <a:srgbClr val="2E2E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137900" y="1524000"/>
            <a:ext cx="355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우주연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11500" y="3073400"/>
            <a:ext cx="355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 err="1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권준우</a:t>
            </a:r>
            <a:endParaRPr lang="ko-KR" sz="2000" b="0" i="0" u="none" strike="noStrike" dirty="0">
              <a:solidFill>
                <a:srgbClr val="F7F2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63700" y="4775200"/>
            <a:ext cx="355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성유리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11500" y="6464300"/>
            <a:ext cx="355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 err="1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김채윤</a:t>
            </a:r>
            <a:endParaRPr lang="ko-KR" sz="2000" b="0" i="0" u="none" strike="noStrike" dirty="0">
              <a:solidFill>
                <a:srgbClr val="F7F2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상자 1"/>
          <p:cNvSpPr txBox="1">
            <a:spLocks/>
          </p:cNvSpPr>
          <p:nvPr/>
        </p:nvSpPr>
        <p:spPr>
          <a:xfrm>
            <a:off x="6927215" y="7060565"/>
            <a:ext cx="9379585" cy="12833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buFontTx/>
              <a:buNone/>
            </a:pPr>
            <a:r>
              <a:rPr lang="ko-KR" sz="2000" b="0" i="0" strike="noStrike" dirty="0">
                <a:solidFill>
                  <a:srgbClr val="2E2E2B"/>
                </a:solidFill>
                <a:latin typeface="맑은 고딕" charset="0"/>
                <a:ea typeface="맑은 고딕" charset="0"/>
              </a:rPr>
              <a:t>구현하고</a:t>
            </a:r>
            <a:r>
              <a:rPr lang="en-US" sz="2000" b="0" i="0" strike="noStrike" dirty="0">
                <a:solidFill>
                  <a:srgbClr val="2E2E2B"/>
                </a:solidFill>
                <a:latin typeface="맑은 고딕" charset="0"/>
              </a:rPr>
              <a:t> </a:t>
            </a:r>
            <a:r>
              <a:rPr lang="ko-KR" sz="2000" b="0" i="0" strike="noStrike" dirty="0">
                <a:solidFill>
                  <a:srgbClr val="2E2E2B"/>
                </a:solidFill>
                <a:latin typeface="맑은 고딕" charset="0"/>
                <a:ea typeface="맑은 고딕" charset="0"/>
              </a:rPr>
              <a:t>싶었던</a:t>
            </a:r>
            <a:r>
              <a:rPr lang="en-US" sz="2000" b="0" i="0" strike="noStrike" dirty="0">
                <a:solidFill>
                  <a:srgbClr val="2E2E2B"/>
                </a:solidFill>
                <a:latin typeface="맑은 고딕" charset="0"/>
              </a:rPr>
              <a:t> </a:t>
            </a:r>
            <a:r>
              <a:rPr lang="ko-KR" sz="2000" b="0" i="0" strike="noStrike" dirty="0">
                <a:solidFill>
                  <a:srgbClr val="2E2E2B"/>
                </a:solidFill>
                <a:latin typeface="맑은 고딕" charset="0"/>
                <a:ea typeface="맑은 고딕" charset="0"/>
              </a:rPr>
              <a:t>기능들이</a:t>
            </a:r>
            <a:r>
              <a:rPr lang="en-US" sz="2000" b="0" i="0" strike="noStrike" dirty="0">
                <a:solidFill>
                  <a:srgbClr val="2E2E2B"/>
                </a:solidFill>
                <a:latin typeface="맑은 고딕" charset="0"/>
              </a:rPr>
              <a:t> </a:t>
            </a:r>
            <a:r>
              <a:rPr lang="ko-KR" sz="2000" b="0" i="0" strike="noStrike" dirty="0">
                <a:solidFill>
                  <a:srgbClr val="2E2E2B"/>
                </a:solidFill>
                <a:latin typeface="맑은 고딕" charset="0"/>
                <a:ea typeface="맑은 고딕" charset="0"/>
              </a:rPr>
              <a:t>많았지만 모두 완성하지 못해 아쉽습니다. </a:t>
            </a:r>
            <a:endParaRPr lang="ko-KR" altLang="en-US" sz="2000" b="0" i="0" strike="noStrike" dirty="0">
              <a:solidFill>
                <a:srgbClr val="2E2E2B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buFontTx/>
              <a:buNone/>
            </a:pPr>
            <a:r>
              <a:rPr lang="ko-KR" sz="2000" b="0" i="0" strike="noStrike" dirty="0">
                <a:solidFill>
                  <a:srgbClr val="2E2E2B"/>
                </a:solidFill>
                <a:latin typeface="맑은 고딕" charset="0"/>
                <a:ea typeface="맑은 고딕" charset="0"/>
              </a:rPr>
              <a:t>그러나 친구와 함께 쇼핑한다는 초기 기획과 함께 일반적인 웹사이트와는 차별화된 웹페이지를 만들 수 있었습니다. 신선한 프로젝트에 참여하여 매우 뜻깊은 시간이었습니다.</a:t>
            </a:r>
            <a:endParaRPr lang="ko-KR" altLang="en-US" sz="2000" b="0" i="0" strike="noStrike" dirty="0">
              <a:solidFill>
                <a:srgbClr val="2E2E2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4D99C-A236-9C58-1886-E700274D9F38}"/>
              </a:ext>
            </a:extLst>
          </p:cNvPr>
          <p:cNvSpPr txBox="1"/>
          <p:nvPr/>
        </p:nvSpPr>
        <p:spPr>
          <a:xfrm>
            <a:off x="6953559" y="3619500"/>
            <a:ext cx="9429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WebSocket</a:t>
            </a:r>
            <a:r>
              <a:rPr lang="ko-KR" altLang="en-US" sz="2000" dirty="0"/>
              <a:t>을 이용한 채팅 기능을 처음 시도해봤는데</a:t>
            </a:r>
            <a:r>
              <a:rPr lang="en-US" altLang="ko-KR" sz="2000" dirty="0"/>
              <a:t>, </a:t>
            </a:r>
            <a:r>
              <a:rPr lang="ko-KR" altLang="en-US" sz="2000" dirty="0"/>
              <a:t>잘 작동되도록 </a:t>
            </a:r>
            <a:r>
              <a:rPr lang="ko-KR" altLang="en-US" sz="2000" dirty="0" err="1"/>
              <a:t>구현한것</a:t>
            </a:r>
            <a:r>
              <a:rPr lang="ko-KR" altLang="en-US" sz="2000" dirty="0"/>
              <a:t> 같아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만족스럽습니다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시간이 부족해 초반에 계획했던 </a:t>
            </a:r>
            <a:r>
              <a:rPr lang="ko-KR" altLang="en-US" sz="2000" dirty="0" err="1"/>
              <a:t>보안쪽</a:t>
            </a:r>
            <a:r>
              <a:rPr lang="ko-KR" altLang="en-US" sz="2000" dirty="0"/>
              <a:t> 설계 시도를 하지 못해 </a:t>
            </a:r>
            <a:endParaRPr lang="en-US" altLang="ko-KR" sz="2000" dirty="0"/>
          </a:p>
          <a:p>
            <a:r>
              <a:rPr lang="ko-KR" altLang="en-US" sz="2000" dirty="0" err="1"/>
              <a:t>아쉬었지만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 자체는 수업시간에 배웠던 대부분의 기능을 직접 다루고 </a:t>
            </a:r>
            <a:endParaRPr lang="en-US" altLang="ko-KR" sz="2000" dirty="0"/>
          </a:p>
          <a:p>
            <a:r>
              <a:rPr lang="ko-KR" altLang="en-US" sz="2000" dirty="0"/>
              <a:t>적용해 볼 수 있어서</a:t>
            </a:r>
            <a:r>
              <a:rPr lang="en-US" altLang="ko-KR" sz="2000" dirty="0"/>
              <a:t> </a:t>
            </a:r>
            <a:r>
              <a:rPr lang="ko-KR" altLang="en-US" sz="2000" dirty="0"/>
              <a:t>많이 배울 수 있는 기회가 되었습니다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800" y="1270000"/>
            <a:ext cx="3581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sz="28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</a:rPr>
              <a:t>1_Shofriend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524000"/>
            <a:ext cx="914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800" y="952500"/>
            <a:ext cx="1143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173200" y="2552700"/>
            <a:ext cx="514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8483600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167100" y="8750300"/>
            <a:ext cx="1143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92200" y="1511300"/>
            <a:ext cx="863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8900" y="13843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114300" y="8763000"/>
            <a:ext cx="10604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81100" y="8420100"/>
            <a:ext cx="7239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685800" y="8496300"/>
            <a:ext cx="4445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35100" y="8674100"/>
            <a:ext cx="203200" cy="20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3378200"/>
            <a:ext cx="9271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200" b="0" i="0" u="none" strike="noStrike" spc="-200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sz="7200" b="0" i="0" u="none" strike="noStrike" spc="-200" dirty="0">
                <a:solidFill>
                  <a:srgbClr val="F7F2EB"/>
                </a:solidFill>
                <a:latin typeface="맑은 고딕" panose="020B0503020000020004" pitchFamily="50" charset="-127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2800" y="8597900"/>
            <a:ext cx="4711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</a:rPr>
              <a:t> KH </a:t>
            </a:r>
            <a:r>
              <a:rPr lang="ko-KR" sz="21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정보교육원</a:t>
            </a:r>
            <a:r>
              <a:rPr lang="en-US" sz="2100" b="0" i="0" u="none" strike="noStrike" dirty="0">
                <a:solidFill>
                  <a:srgbClr val="F7F2EB"/>
                </a:solidFill>
                <a:latin typeface="맑은 고딕" panose="020B0503020000020004" pitchFamily="50" charset="-127"/>
              </a:rPr>
              <a:t>_</a:t>
            </a:r>
            <a:r>
              <a:rPr lang="ko-KR" sz="2100" b="0" i="0" u="none" strike="noStrike" dirty="0" err="1">
                <a:solidFill>
                  <a:srgbClr val="F7F2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엘라스틱개발자과정</a:t>
            </a:r>
            <a:endParaRPr lang="ko-KR" sz="2100" b="0" i="0" u="none" strike="noStrike" dirty="0">
              <a:solidFill>
                <a:srgbClr val="F7F2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219200"/>
            <a:ext cx="12471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2159000"/>
            <a:ext cx="13652500" cy="688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1100" y="2540000"/>
            <a:ext cx="5219700" cy="617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3500" y="2527300"/>
            <a:ext cx="6172200" cy="194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07800" y="7137400"/>
            <a:ext cx="2641600" cy="1193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95100" y="4483100"/>
            <a:ext cx="2628900" cy="264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0" y="7061200"/>
            <a:ext cx="2641600" cy="1384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0" y="5803900"/>
            <a:ext cx="2641600" cy="130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3500" y="4483100"/>
            <a:ext cx="2641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8001000"/>
            <a:ext cx="22479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0" y="7962900"/>
            <a:ext cx="2286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93800"/>
            <a:ext cx="12471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2387600"/>
            <a:ext cx="8166100" cy="435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449" y="2287801"/>
            <a:ext cx="6362700" cy="4495800"/>
          </a:xfrm>
          <a:prstGeom prst="rect">
            <a:avLst/>
          </a:prstGeom>
        </p:spPr>
      </p:pic>
      <p:pic>
        <p:nvPicPr>
          <p:cNvPr id="18" name="그림 17" descr="텍스트, 도표, 스케치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1C1316-62D3-AF89-43F0-E0B252AEB6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63" y="7004076"/>
            <a:ext cx="7447269" cy="2959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1193800"/>
            <a:ext cx="93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300"/>
            <a:ext cx="2921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1663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12446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44700" y="19812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1511300"/>
            <a:ext cx="2286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0600" y="1193800"/>
            <a:ext cx="12471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6B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306800" y="8750300"/>
            <a:ext cx="863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57300" y="8483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457200" y="82677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87503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0" y="0"/>
            <a:ext cx="7073900" cy="10248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Pages>65</Pages>
  <Words>1010</Words>
  <Characters>0</Characters>
  <Application>Microsoft Office PowerPoint</Application>
  <DocSecurity>0</DocSecurity>
  <PresentationFormat>사용자 지정</PresentationFormat>
  <Lines>0</Lines>
  <Paragraphs>288</Paragraphs>
  <Slides>65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준우 권</cp:lastModifiedBy>
  <cp:revision>4</cp:revision>
  <dcterms:modified xsi:type="dcterms:W3CDTF">2025-05-15T00:41:56Z</dcterms:modified>
</cp:coreProperties>
</file>